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03" d="100"/>
          <a:sy n="103" d="100"/>
        </p:scale>
        <p:origin x="-19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3B916-E764-4838-BC2D-D5234BB494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AC53F-B3AE-4426-9A26-213FDE253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52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02243F0-04F2-4B14-B25F-CFE22F612E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0E67C47-8F3B-4A98-9650-1DA7C930E8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3581400"/>
            <a:ext cx="3496235" cy="829236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eacekeepers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 Conflict Resolution Curriculum</a:t>
            </a:r>
          </a:p>
        </p:txBody>
      </p:sp>
      <p:pic>
        <p:nvPicPr>
          <p:cNvPr id="1027" name="Picture 3" descr="C:\Users\ebarrett\AppData\Local\Microsoft\Windows\Temporary Internet Files\Content.IE5\Z0NIYJG1\MP90044224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4242391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barrett\AppData\Local\Microsoft\Windows\Temporary Internet Files\Content.IE5\CKVV4Y7G\MC90043639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-76200"/>
            <a:ext cx="2667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ebarrett\AppData\Local\Microsoft\Windows\Temporary Internet Files\Content.IE5\Z0NIYJG1\MC90043473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barrett\AppData\Local\Microsoft\Windows\Temporary Internet Files\Content.IE5\CKVV4Y7G\MC900434748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71" y="853511"/>
            <a:ext cx="457057" cy="45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6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3 Ineffective and Common Strategies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317" cy="39624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Respond </a:t>
            </a:r>
            <a:r>
              <a:rPr lang="en-US" dirty="0"/>
              <a:t>aggressively: physical, verbal, </a:t>
            </a:r>
            <a:endParaRPr lang="en-US" dirty="0" smtClean="0"/>
          </a:p>
          <a:p>
            <a:pPr marL="6858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non-verbal</a:t>
            </a:r>
          </a:p>
          <a:p>
            <a:pPr marL="685800" lvl="2" indent="0">
              <a:buNone/>
            </a:pPr>
            <a:endParaRPr lang="en-US" sz="1600" dirty="0"/>
          </a:p>
          <a:p>
            <a:pPr lvl="2"/>
            <a:r>
              <a:rPr lang="en-US" dirty="0" smtClean="0"/>
              <a:t>Seek the help of someone in power or stronger </a:t>
            </a:r>
          </a:p>
          <a:p>
            <a:pPr marL="685800" lvl="2" indent="0">
              <a:buNone/>
            </a:pPr>
            <a:endParaRPr lang="en-US" sz="1600" dirty="0"/>
          </a:p>
          <a:p>
            <a:pPr lvl="2"/>
            <a:r>
              <a:rPr lang="en-US" dirty="0"/>
              <a:t>I</a:t>
            </a:r>
            <a:r>
              <a:rPr lang="en-US" dirty="0" smtClean="0"/>
              <a:t>gnore </a:t>
            </a:r>
            <a:r>
              <a:rPr lang="en-US" dirty="0"/>
              <a:t>the situation – most common </a:t>
            </a:r>
            <a:endParaRPr lang="en-US" dirty="0" smtClean="0"/>
          </a:p>
          <a:p>
            <a:pPr lvl="3"/>
            <a:r>
              <a:rPr lang="en-US" dirty="0" smtClean="0"/>
              <a:t>due </a:t>
            </a:r>
            <a:r>
              <a:rPr lang="en-US" dirty="0"/>
              <a:t>to </a:t>
            </a:r>
            <a:r>
              <a:rPr lang="en-US" dirty="0" smtClean="0"/>
              <a:t>fear</a:t>
            </a:r>
          </a:p>
          <a:p>
            <a:pPr lvl="3"/>
            <a:r>
              <a:rPr lang="en-US" dirty="0" smtClean="0"/>
              <a:t>lack </a:t>
            </a:r>
            <a:r>
              <a:rPr lang="en-US" dirty="0"/>
              <a:t>of energy to </a:t>
            </a:r>
            <a:r>
              <a:rPr lang="en-US" dirty="0" smtClean="0"/>
              <a:t>confront conflict</a:t>
            </a:r>
          </a:p>
          <a:p>
            <a:pPr lvl="3"/>
            <a:r>
              <a:rPr lang="en-US" dirty="0" smtClean="0"/>
              <a:t>no </a:t>
            </a:r>
            <a:r>
              <a:rPr lang="en-US" dirty="0"/>
              <a:t>one </a:t>
            </a:r>
            <a:r>
              <a:rPr lang="en-US" dirty="0" smtClean="0"/>
              <a:t>is willing or available </a:t>
            </a:r>
            <a:r>
              <a:rPr lang="en-US" dirty="0"/>
              <a:t>to </a:t>
            </a:r>
            <a:r>
              <a:rPr lang="en-US" dirty="0" smtClean="0"/>
              <a:t>support us with our conflict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6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 fontScale="90000"/>
          </a:bodyPr>
          <a:lstStyle/>
          <a:p>
            <a:r>
              <a:rPr lang="en-US" dirty="0"/>
              <a:t>Mediation: A Good Approach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mediator works to create peace when a </a:t>
            </a:r>
            <a:r>
              <a:rPr lang="en-US" dirty="0" smtClean="0"/>
              <a:t>conflict </a:t>
            </a:r>
            <a:r>
              <a:rPr lang="en-US" dirty="0"/>
              <a:t>arises. 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She/he keeps </a:t>
            </a:r>
            <a:r>
              <a:rPr lang="en-US" dirty="0"/>
              <a:t>the students focused on the facts and </a:t>
            </a:r>
            <a:r>
              <a:rPr lang="en-US" dirty="0" smtClean="0"/>
              <a:t>solutions </a:t>
            </a:r>
            <a:r>
              <a:rPr lang="en-US" dirty="0"/>
              <a:t>in order to keep emotions from </a:t>
            </a:r>
            <a:r>
              <a:rPr lang="en-US" dirty="0" smtClean="0"/>
              <a:t>escalating</a:t>
            </a:r>
            <a:r>
              <a:rPr lang="en-US" dirty="0"/>
              <a:t>.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 The </a:t>
            </a:r>
            <a:r>
              <a:rPr lang="en-US" dirty="0"/>
              <a:t>goal is to provide a </a:t>
            </a:r>
            <a:r>
              <a:rPr lang="en-US" dirty="0" smtClean="0"/>
              <a:t>forum where </a:t>
            </a:r>
            <a:r>
              <a:rPr lang="en-US" dirty="0"/>
              <a:t>students learn to use </a:t>
            </a:r>
            <a:r>
              <a:rPr lang="en-US" dirty="0" smtClean="0"/>
              <a:t>conflict resolution strategies </a:t>
            </a:r>
            <a:r>
              <a:rPr lang="en-US" dirty="0"/>
              <a:t>on their own.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2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838200"/>
          </a:xfrm>
        </p:spPr>
        <p:txBody>
          <a:bodyPr/>
          <a:lstStyle/>
          <a:p>
            <a:pPr algn="ctr"/>
            <a:r>
              <a:rPr lang="en-US" dirty="0" smtClean="0"/>
              <a:t>The VVA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en-US" b="1" dirty="0"/>
              <a:t>Steps for </a:t>
            </a:r>
            <a:r>
              <a:rPr lang="en-US" b="1" dirty="0" smtClean="0"/>
              <a:t>Success</a:t>
            </a:r>
          </a:p>
          <a:p>
            <a:pPr marL="68580" indent="0" algn="ctr">
              <a:buNone/>
            </a:pPr>
            <a:endParaRPr lang="en-US" b="1" dirty="0"/>
          </a:p>
          <a:p>
            <a:pPr lvl="0"/>
            <a:r>
              <a:rPr lang="en-US" dirty="0" smtClean="0"/>
              <a:t>Recognize there is a conflict that needs to be addressed. </a:t>
            </a:r>
          </a:p>
          <a:p>
            <a:pPr marL="6858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Meet with the Guidance Counselor or a teacher to work it out. </a:t>
            </a:r>
          </a:p>
          <a:p>
            <a:pPr marL="68580" lv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Facts First: </a:t>
            </a:r>
          </a:p>
          <a:p>
            <a:pPr lvl="1"/>
            <a:r>
              <a:rPr lang="en-US" dirty="0" smtClean="0"/>
              <a:t> Each </a:t>
            </a:r>
            <a:r>
              <a:rPr lang="en-US" dirty="0"/>
              <a:t>student states what happened using only the facts.  This keeps it short, to the point, and without </a:t>
            </a:r>
            <a:r>
              <a:rPr lang="en-US" dirty="0" smtClean="0"/>
              <a:t>name-calling or judgments.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3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VVA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7186108" cy="4495800"/>
          </a:xfrm>
        </p:spPr>
        <p:txBody>
          <a:bodyPr>
            <a:normAutofit/>
          </a:bodyPr>
          <a:lstStyle/>
          <a:p>
            <a:pPr marL="68580" lvl="0" indent="0" algn="ctr">
              <a:buNone/>
            </a:pPr>
            <a:r>
              <a:rPr lang="en-US" b="1" dirty="0"/>
              <a:t>Steps for </a:t>
            </a:r>
            <a:r>
              <a:rPr lang="en-US" b="1" dirty="0" smtClean="0"/>
              <a:t>Success</a:t>
            </a:r>
          </a:p>
          <a:p>
            <a:pPr marL="68580" lvl="0" indent="0" algn="ctr">
              <a:buNone/>
            </a:pPr>
            <a:endParaRPr lang="en-US" b="1" dirty="0"/>
          </a:p>
          <a:p>
            <a:pPr marL="68580" lvl="0" indent="0">
              <a:buNone/>
            </a:pPr>
            <a:r>
              <a:rPr lang="en-US" dirty="0" smtClean="0"/>
              <a:t>How </a:t>
            </a:r>
            <a:r>
              <a:rPr lang="en-US" dirty="0"/>
              <a:t>do you feel?     </a:t>
            </a:r>
          </a:p>
          <a:p>
            <a:pPr lvl="0"/>
            <a:r>
              <a:rPr lang="en-US" dirty="0"/>
              <a:t>Next the students state how they feel, by using “I statements</a:t>
            </a:r>
            <a:r>
              <a:rPr lang="en-US" dirty="0" smtClean="0"/>
              <a:t>”, </a:t>
            </a:r>
            <a:r>
              <a:rPr lang="en-US" dirty="0"/>
              <a:t>again without name-calling or </a:t>
            </a:r>
            <a:r>
              <a:rPr lang="en-US" dirty="0" smtClean="0"/>
              <a:t>judgments.  </a:t>
            </a:r>
            <a:endParaRPr lang="en-US" dirty="0"/>
          </a:p>
          <a:p>
            <a:pPr marL="68580" lvl="0" indent="0">
              <a:buNone/>
            </a:pPr>
            <a:endParaRPr lang="en-US" dirty="0"/>
          </a:p>
          <a:p>
            <a:pPr marL="68580" lvl="0" indent="0">
              <a:buNone/>
            </a:pPr>
            <a:r>
              <a:rPr lang="en-US" dirty="0" smtClean="0"/>
              <a:t>Generate solutions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students come up with possible solutions to the problem  where they both "</a:t>
            </a:r>
            <a:r>
              <a:rPr lang="en-US" dirty="0" smtClean="0"/>
              <a:t>win“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86600" y="1524000"/>
            <a:ext cx="1323289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44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990600"/>
          </a:xfrm>
        </p:spPr>
        <p:txBody>
          <a:bodyPr/>
          <a:lstStyle/>
          <a:p>
            <a:pPr algn="ctr"/>
            <a:r>
              <a:rPr lang="en-US" dirty="0" smtClean="0"/>
              <a:t>The VVA </a:t>
            </a:r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162800" cy="4800600"/>
          </a:xfrm>
        </p:spPr>
        <p:txBody>
          <a:bodyPr>
            <a:normAutofit fontScale="70000" lnSpcReduction="20000"/>
          </a:bodyPr>
          <a:lstStyle/>
          <a:p>
            <a:pPr marL="68580" lvl="0" indent="0" algn="ctr">
              <a:buNone/>
            </a:pPr>
            <a:r>
              <a:rPr lang="en-US" sz="3400" b="1" dirty="0"/>
              <a:t>Steps for Success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2800" dirty="0" smtClean="0"/>
              <a:t>Try </a:t>
            </a:r>
            <a:r>
              <a:rPr lang="en-US" sz="2800" dirty="0"/>
              <a:t>it! </a:t>
            </a:r>
          </a:p>
          <a:p>
            <a:r>
              <a:rPr lang="en-US" sz="2800" dirty="0"/>
              <a:t>Implement the chosen solution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/>
              <a:t>Check in!</a:t>
            </a:r>
          </a:p>
          <a:p>
            <a:r>
              <a:rPr lang="en-US" sz="2800" dirty="0"/>
              <a:t>In a day or two, re-meet and discuss progress.  </a:t>
            </a:r>
          </a:p>
          <a:p>
            <a:pPr marL="68580" lvl="0" indent="0">
              <a:buNone/>
            </a:pPr>
            <a:endParaRPr lang="en-US" sz="2800" dirty="0"/>
          </a:p>
          <a:p>
            <a:pPr marL="68580" lvl="0" indent="0">
              <a:buNone/>
            </a:pPr>
            <a:r>
              <a:rPr lang="en-US" sz="2800" dirty="0"/>
              <a:t>Try </a:t>
            </a:r>
            <a:r>
              <a:rPr lang="en-US" sz="2800" dirty="0" smtClean="0"/>
              <a:t>again! </a:t>
            </a:r>
            <a:endParaRPr lang="en-US" sz="2800" dirty="0"/>
          </a:p>
          <a:p>
            <a:r>
              <a:rPr lang="en-US" sz="2800" dirty="0"/>
              <a:t>Adapt or recreate a better solution and try again.</a:t>
            </a:r>
          </a:p>
          <a:p>
            <a:pPr marL="68580" lvl="0" indent="0">
              <a:buNone/>
            </a:pPr>
            <a:endParaRPr lang="en-US" sz="2800" dirty="0"/>
          </a:p>
          <a:p>
            <a:pPr marL="68580" lvl="0" indent="0">
              <a:buNone/>
            </a:pPr>
            <a:r>
              <a:rPr lang="en-US" sz="2800" dirty="0"/>
              <a:t>Double check</a:t>
            </a:r>
          </a:p>
          <a:p>
            <a:r>
              <a:rPr lang="en-US" sz="2800" dirty="0"/>
              <a:t>Meet again to see how it's going. </a:t>
            </a:r>
          </a:p>
          <a:p>
            <a:pPr marL="68580" indent="0">
              <a:buNone/>
            </a:pPr>
            <a:r>
              <a:rPr lang="en-US" sz="2800" dirty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5720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04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>Peacekeeper Philosophy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876800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dirty="0"/>
              <a:t> </a:t>
            </a:r>
          </a:p>
          <a:p>
            <a:pPr marL="68580" indent="0">
              <a:buNone/>
            </a:pPr>
            <a:r>
              <a:rPr lang="en-US" sz="2900" dirty="0"/>
              <a:t>Our goal at VVA is to increase peace in our school by reducing conflict and by handling it immediately in a constructive manner. </a:t>
            </a:r>
            <a:endParaRPr lang="en-US" sz="2900" dirty="0" smtClean="0"/>
          </a:p>
          <a:p>
            <a:pPr marL="68580" indent="0">
              <a:buNone/>
            </a:pPr>
            <a:endParaRPr lang="en-US" sz="2900" dirty="0"/>
          </a:p>
          <a:p>
            <a:pPr marL="68580" indent="0">
              <a:buNone/>
            </a:pPr>
            <a:r>
              <a:rPr lang="en-US" sz="2900" dirty="0"/>
              <a:t>W</a:t>
            </a:r>
            <a:r>
              <a:rPr lang="en-US" sz="2900" dirty="0" smtClean="0"/>
              <a:t>e </a:t>
            </a:r>
            <a:r>
              <a:rPr lang="en-US" sz="2900" dirty="0"/>
              <a:t>would like to teach the girls how to handle conflict on their own by educating them about conflict and by providing them with an approach.  </a:t>
            </a:r>
            <a:endParaRPr lang="en-US" sz="2900" dirty="0" smtClean="0"/>
          </a:p>
          <a:p>
            <a:pPr marL="68580" indent="0">
              <a:buNone/>
            </a:pPr>
            <a:endParaRPr lang="en-US" sz="2900" dirty="0"/>
          </a:p>
          <a:p>
            <a:pPr marL="68580" indent="0">
              <a:buNone/>
            </a:pPr>
            <a:r>
              <a:rPr lang="en-US" sz="2900" dirty="0" smtClean="0"/>
              <a:t>We </a:t>
            </a:r>
            <a:r>
              <a:rPr lang="en-US" sz="2900" dirty="0"/>
              <a:t>want to </a:t>
            </a:r>
            <a:r>
              <a:rPr lang="en-US" sz="2900" dirty="0" smtClean="0"/>
              <a:t>foster </a:t>
            </a:r>
            <a:r>
              <a:rPr lang="en-US" sz="2900" dirty="0"/>
              <a:t>a non-competitive atmosphere in the classroom, one where the girls support each other and recognize one another's gifts and strengths.  </a:t>
            </a:r>
            <a:endParaRPr lang="en-US" sz="2900" dirty="0" smtClean="0"/>
          </a:p>
          <a:p>
            <a:pPr marL="68580" indent="0">
              <a:buNone/>
            </a:pPr>
            <a:endParaRPr lang="en-US" sz="2900" dirty="0"/>
          </a:p>
          <a:p>
            <a:pPr marL="68580" indent="0">
              <a:buNone/>
            </a:pPr>
            <a:r>
              <a:rPr lang="en-US" sz="2900" dirty="0" smtClean="0"/>
              <a:t>We </a:t>
            </a:r>
            <a:r>
              <a:rPr lang="en-US" sz="2900" dirty="0"/>
              <a:t>want to promote tolerance for differences and develop a deeper sense of empathy and compassion for others.  </a:t>
            </a:r>
            <a:endParaRPr lang="en-US" sz="2900" dirty="0" smtClean="0"/>
          </a:p>
          <a:p>
            <a:pPr marL="68580" indent="0">
              <a:buNone/>
            </a:pPr>
            <a:endParaRPr lang="en-US" sz="2900" dirty="0"/>
          </a:p>
          <a:p>
            <a:pPr marL="68580" indent="0">
              <a:buNone/>
            </a:pPr>
            <a:r>
              <a:rPr lang="en-US" sz="2900" dirty="0" smtClean="0"/>
              <a:t>It </a:t>
            </a:r>
            <a:r>
              <a:rPr lang="en-US" sz="2900" dirty="0"/>
              <a:t>is very important that we all </a:t>
            </a:r>
            <a:r>
              <a:rPr lang="en-US" sz="2900" dirty="0" smtClean="0"/>
              <a:t>support </a:t>
            </a:r>
            <a:r>
              <a:rPr lang="en-US" sz="2900" dirty="0"/>
              <a:t>this </a:t>
            </a:r>
            <a:r>
              <a:rPr lang="en-US" sz="2900" dirty="0" smtClean="0"/>
              <a:t>philosophy, keep </a:t>
            </a:r>
            <a:r>
              <a:rPr lang="en-US" sz="2900" dirty="0"/>
              <a:t>a positive attitude in our classrooms regarding </a:t>
            </a:r>
            <a:r>
              <a:rPr lang="en-US" sz="2900" dirty="0" smtClean="0"/>
              <a:t>conflict, </a:t>
            </a:r>
            <a:r>
              <a:rPr lang="en-US" sz="2900" dirty="0"/>
              <a:t>and </a:t>
            </a:r>
            <a:r>
              <a:rPr lang="en-US" sz="2900" dirty="0" smtClean="0"/>
              <a:t>foster the </a:t>
            </a:r>
            <a:r>
              <a:rPr lang="en-US" sz="2900" dirty="0"/>
              <a:t>need for peace. </a:t>
            </a:r>
            <a:endParaRPr lang="en-US" sz="2900" dirty="0" smtClean="0"/>
          </a:p>
          <a:p>
            <a:pPr marL="68580" indent="0">
              <a:buNone/>
            </a:pPr>
            <a:endParaRPr lang="en-US" sz="2900" dirty="0"/>
          </a:p>
          <a:p>
            <a:pPr marL="68580" indent="0">
              <a:buNone/>
            </a:pPr>
            <a:r>
              <a:rPr lang="en-US" sz="29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82396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990600"/>
          </a:xfrm>
        </p:spPr>
        <p:txBody>
          <a:bodyPr/>
          <a:lstStyle/>
          <a:p>
            <a:pPr algn="ctr"/>
            <a:r>
              <a:rPr lang="en-US" dirty="0" smtClean="0"/>
              <a:t>Peacekeeper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eptember</a:t>
            </a:r>
            <a:r>
              <a:rPr lang="en-US" dirty="0"/>
              <a:t>: Peace</a:t>
            </a:r>
          </a:p>
          <a:p>
            <a:r>
              <a:rPr lang="en-US" dirty="0" smtClean="0"/>
              <a:t>October</a:t>
            </a:r>
            <a:r>
              <a:rPr lang="en-US" dirty="0"/>
              <a:t>: Truth</a:t>
            </a:r>
          </a:p>
          <a:p>
            <a:r>
              <a:rPr lang="en-US" dirty="0" smtClean="0"/>
              <a:t>November</a:t>
            </a:r>
            <a:r>
              <a:rPr lang="en-US" dirty="0"/>
              <a:t>: Gratitude</a:t>
            </a:r>
          </a:p>
          <a:p>
            <a:r>
              <a:rPr lang="en-US" dirty="0" smtClean="0"/>
              <a:t>December</a:t>
            </a:r>
            <a:r>
              <a:rPr lang="en-US" dirty="0"/>
              <a:t>: Grace</a:t>
            </a:r>
          </a:p>
          <a:p>
            <a:r>
              <a:rPr lang="en-US" dirty="0" smtClean="0"/>
              <a:t>January</a:t>
            </a:r>
            <a:r>
              <a:rPr lang="en-US" dirty="0"/>
              <a:t>: Kindness</a:t>
            </a:r>
          </a:p>
          <a:p>
            <a:r>
              <a:rPr lang="en-US" dirty="0" smtClean="0"/>
              <a:t>February: </a:t>
            </a:r>
            <a:r>
              <a:rPr lang="en-US" dirty="0"/>
              <a:t>Love</a:t>
            </a:r>
          </a:p>
          <a:p>
            <a:r>
              <a:rPr lang="en-US" dirty="0"/>
              <a:t>March: Empathy</a:t>
            </a:r>
          </a:p>
          <a:p>
            <a:r>
              <a:rPr lang="en-US" dirty="0"/>
              <a:t>April: Compassion</a:t>
            </a:r>
          </a:p>
          <a:p>
            <a:r>
              <a:rPr lang="en-US" dirty="0"/>
              <a:t>May: Tolerance</a:t>
            </a:r>
          </a:p>
          <a:p>
            <a:r>
              <a:rPr lang="en-US" dirty="0"/>
              <a:t>June: Joy</a:t>
            </a:r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1026" name="Picture 2" descr="C:\Users\ebarrett\AppData\Local\Microsoft\Windows\Temporary Internet Files\Content.IE5\CKVV4Y7G\MC9003892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2518714"/>
            <a:ext cx="1502631" cy="243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577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Resources	for </a:t>
            </a:r>
            <a:br>
              <a:rPr lang="en-US" dirty="0" smtClean="0"/>
            </a:br>
            <a:r>
              <a:rPr lang="en-US" dirty="0" smtClean="0"/>
              <a:t>The Peacekeeper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3652"/>
            <a:ext cx="7848600" cy="3508977"/>
          </a:xfrm>
        </p:spPr>
        <p:txBody>
          <a:bodyPr>
            <a:normAutofit/>
          </a:bodyPr>
          <a:lstStyle/>
          <a:p>
            <a:endParaRPr lang="en-US" sz="2000" i="1" u="sng" dirty="0" smtClean="0"/>
          </a:p>
          <a:p>
            <a:r>
              <a:rPr lang="en-US" sz="2000" i="1" u="sng" dirty="0" smtClean="0"/>
              <a:t>Creative Conflict Resolution </a:t>
            </a:r>
            <a:r>
              <a:rPr lang="en-US" sz="2000" i="1" dirty="0" smtClean="0"/>
              <a:t> </a:t>
            </a:r>
            <a:r>
              <a:rPr lang="en-US" sz="2000" dirty="0" smtClean="0"/>
              <a:t>by William </a:t>
            </a:r>
            <a:r>
              <a:rPr lang="en-US" sz="2000" dirty="0" err="1" smtClean="0"/>
              <a:t>J.Kreidler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u="sng" dirty="0" smtClean="0"/>
              <a:t>Girl Wars </a:t>
            </a:r>
            <a:r>
              <a:rPr lang="en-US" sz="2000" dirty="0" smtClean="0"/>
              <a:t>by Cheryl </a:t>
            </a:r>
            <a:r>
              <a:rPr lang="en-US" sz="2000" dirty="0" err="1" smtClean="0"/>
              <a:t>Dellasega</a:t>
            </a:r>
            <a:endParaRPr lang="en-US" sz="2000" dirty="0" smtClean="0"/>
          </a:p>
          <a:p>
            <a:pPr marL="68580" indent="0">
              <a:buNone/>
            </a:pPr>
            <a:endParaRPr lang="en-US" sz="2000" dirty="0"/>
          </a:p>
          <a:p>
            <a:r>
              <a:rPr lang="en-US" sz="2000" dirty="0" smtClean="0"/>
              <a:t>The Peace Education Foundation</a:t>
            </a:r>
          </a:p>
          <a:p>
            <a:pPr marL="68580" indent="0">
              <a:buNone/>
            </a:pPr>
            <a:endParaRPr lang="en-US" sz="2000" dirty="0" smtClean="0"/>
          </a:p>
          <a:p>
            <a:pPr marL="6858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48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Peace</a:t>
            </a:r>
            <a:r>
              <a:rPr lang="en-US" dirty="0" smtClean="0"/>
              <a:t>?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are committed to values of Christian love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St. Lucy </a:t>
            </a:r>
            <a:r>
              <a:rPr lang="en-US" dirty="0" err="1"/>
              <a:t>Filippini</a:t>
            </a:r>
            <a:r>
              <a:rPr lang="en-US" dirty="0"/>
              <a:t> was a peacekeeper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Our mission at VVA supports peace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A </a:t>
            </a:r>
            <a:r>
              <a:rPr lang="en-US" dirty="0" smtClean="0"/>
              <a:t>peaceable </a:t>
            </a:r>
            <a:r>
              <a:rPr lang="en-US" dirty="0"/>
              <a:t>classroom fosters greater learning opportunities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Learning, growth, and positive change come from learning how to keep peace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Peacekeeping skills can be used throughout your entire life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The world needs more peacekeepers.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3400"/>
            <a:ext cx="13430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MC90030486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561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76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637468" cy="762000"/>
          </a:xfrm>
        </p:spPr>
        <p:txBody>
          <a:bodyPr/>
          <a:lstStyle/>
          <a:p>
            <a:r>
              <a:rPr lang="en-US" dirty="0"/>
              <a:t>What is Conflict?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1600200"/>
            <a:ext cx="6637467" cy="4572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Conflict </a:t>
            </a:r>
            <a:r>
              <a:rPr lang="en-US" dirty="0"/>
              <a:t>is part of everyday </a:t>
            </a:r>
            <a:r>
              <a:rPr lang="en-US" dirty="0" smtClean="0"/>
              <a:t>life and is </a:t>
            </a:r>
            <a:r>
              <a:rPr lang="en-US" dirty="0"/>
              <a:t>often referred to as a disagreement or an </a:t>
            </a:r>
            <a:r>
              <a:rPr lang="en-US" dirty="0" smtClean="0"/>
              <a:t>argument; it is usually seen to be a negative aspect of living. </a:t>
            </a:r>
          </a:p>
          <a:p>
            <a:pPr lvl="1" algn="ctr"/>
            <a:endParaRPr lang="en-US" dirty="0" smtClean="0"/>
          </a:p>
          <a:p>
            <a:pPr lvl="1"/>
            <a:r>
              <a:rPr lang="en-US" dirty="0" smtClean="0"/>
              <a:t>Conflict can, however,  can and should help </a:t>
            </a:r>
            <a:r>
              <a:rPr lang="en-US" dirty="0"/>
              <a:t>us to grow and learn if we choose to see it this way.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Gaining a better understanding of what conflict is,  and why it happens can help a person to resolve conflicts in a positive and productive way. 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C:\Users\ebarrett\AppData\Local\Microsoft\Windows\Temporary Internet Files\Content.IE5\9MUOBSI2\MP9004306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76800"/>
            <a:ext cx="2053464" cy="136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40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1"/>
            <a:ext cx="7696200" cy="1143000"/>
          </a:xfrm>
        </p:spPr>
        <p:txBody>
          <a:bodyPr/>
          <a:lstStyle/>
          <a:p>
            <a:pPr algn="ctr"/>
            <a:r>
              <a:rPr lang="en-US" dirty="0" smtClean="0"/>
              <a:t>3 Types of Conflict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981200"/>
            <a:ext cx="7620000" cy="4191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Conflict </a:t>
            </a:r>
            <a:r>
              <a:rPr lang="en-US" dirty="0"/>
              <a:t>over Resources:  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dirty="0"/>
              <a:t>Two or more people want something that is in short supply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dirty="0"/>
              <a:t>Easiest to resolve     </a:t>
            </a:r>
          </a:p>
          <a:p>
            <a:pPr lvl="1"/>
            <a:r>
              <a:rPr lang="en-US" dirty="0"/>
              <a:t>Conflict over Needs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dirty="0"/>
              <a:t>We all have many needs: power, friendship, affiliation, self-esteem, achievement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dirty="0"/>
              <a:t>Trickier to resolve: reasons for them are less distinct</a:t>
            </a:r>
          </a:p>
          <a:p>
            <a:pPr lvl="1"/>
            <a:r>
              <a:rPr lang="en-US" dirty="0"/>
              <a:t>Conflict over Values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dirty="0"/>
              <a:t>Beliefs we hold dear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dirty="0"/>
              <a:t>Most difficult to resolve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dirty="0"/>
              <a:t>Feel our whole sense of self is threatened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dirty="0"/>
              <a:t>Goals have great value and cause great conflict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Distinctions are sometimes difficult to draw but labeling helps to resolve conflict</a:t>
            </a:r>
            <a:r>
              <a:rPr lang="en-US" dirty="0" smtClean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8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371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Why does Conflict Occur?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lvl="2"/>
            <a:r>
              <a:rPr lang="en-US" b="1" dirty="0" smtClean="0"/>
              <a:t>Competitive </a:t>
            </a:r>
            <a:r>
              <a:rPr lang="en-US" b="1" dirty="0"/>
              <a:t>atmosphere</a:t>
            </a:r>
            <a:r>
              <a:rPr lang="en-US" dirty="0"/>
              <a:t>: </a:t>
            </a:r>
            <a:endParaRPr lang="en-US" sz="1600" dirty="0"/>
          </a:p>
          <a:p>
            <a:pPr lvl="3"/>
            <a:r>
              <a:rPr lang="en-US" dirty="0" smtClean="0"/>
              <a:t>Working </a:t>
            </a:r>
            <a:r>
              <a:rPr lang="en-US" dirty="0"/>
              <a:t>against one another instead of with one another </a:t>
            </a:r>
            <a:endParaRPr lang="en-US" sz="1400" dirty="0"/>
          </a:p>
          <a:p>
            <a:pPr lvl="3"/>
            <a:r>
              <a:rPr lang="en-US" dirty="0"/>
              <a:t>F</a:t>
            </a:r>
            <a:r>
              <a:rPr lang="en-US" dirty="0" smtClean="0"/>
              <a:t>eeling </a:t>
            </a:r>
            <a:r>
              <a:rPr lang="en-US" dirty="0"/>
              <a:t>compelled to win because losing means a loss in self-esteem</a:t>
            </a:r>
            <a:endParaRPr lang="en-US" sz="1400" dirty="0"/>
          </a:p>
          <a:p>
            <a:pPr lvl="3"/>
            <a:r>
              <a:rPr lang="en-US" dirty="0"/>
              <a:t>L</a:t>
            </a:r>
            <a:r>
              <a:rPr lang="en-US" dirty="0" smtClean="0"/>
              <a:t>ack </a:t>
            </a:r>
            <a:r>
              <a:rPr lang="en-US" dirty="0"/>
              <a:t>of trust in teacher and classmates</a:t>
            </a:r>
            <a:endParaRPr lang="en-US" sz="1400" dirty="0"/>
          </a:p>
          <a:p>
            <a:pPr lvl="3"/>
            <a:r>
              <a:rPr lang="en-US" dirty="0"/>
              <a:t>C</a:t>
            </a:r>
            <a:r>
              <a:rPr lang="en-US" dirty="0" smtClean="0"/>
              <a:t>ompetition </a:t>
            </a:r>
            <a:r>
              <a:rPr lang="en-US" dirty="0"/>
              <a:t>at inappropriate </a:t>
            </a:r>
            <a:r>
              <a:rPr lang="en-US" dirty="0" smtClean="0"/>
              <a:t>times</a:t>
            </a:r>
          </a:p>
          <a:p>
            <a:pPr marL="896112" lvl="3" indent="0">
              <a:buNone/>
            </a:pPr>
            <a:endParaRPr lang="en-US" sz="1400" dirty="0"/>
          </a:p>
          <a:p>
            <a:pPr lvl="2"/>
            <a:r>
              <a:rPr lang="en-US" b="1" dirty="0"/>
              <a:t>Intolerant atmosphere</a:t>
            </a:r>
            <a:r>
              <a:rPr lang="en-US" dirty="0"/>
              <a:t>: </a:t>
            </a:r>
            <a:endParaRPr lang="en-US" sz="1600" dirty="0"/>
          </a:p>
          <a:p>
            <a:pPr lvl="3"/>
            <a:r>
              <a:rPr lang="en-US" dirty="0"/>
              <a:t>One that is unfriendly and mistrustful</a:t>
            </a:r>
            <a:endParaRPr lang="en-US" sz="1400" dirty="0"/>
          </a:p>
          <a:p>
            <a:pPr lvl="3"/>
            <a:r>
              <a:rPr lang="en-US" dirty="0"/>
              <a:t>Factionalized</a:t>
            </a:r>
            <a:endParaRPr lang="en-US" sz="1400" dirty="0"/>
          </a:p>
          <a:p>
            <a:pPr lvl="3"/>
            <a:r>
              <a:rPr lang="en-US" dirty="0"/>
              <a:t>Cliques form and scapegoating occurs</a:t>
            </a:r>
            <a:endParaRPr lang="en-US" sz="1400" dirty="0"/>
          </a:p>
          <a:p>
            <a:pPr lvl="3"/>
            <a:r>
              <a:rPr lang="en-US" dirty="0"/>
              <a:t>L</a:t>
            </a:r>
            <a:r>
              <a:rPr lang="en-US" dirty="0" smtClean="0"/>
              <a:t>ack </a:t>
            </a:r>
            <a:r>
              <a:rPr lang="en-US" dirty="0"/>
              <a:t>of support from classmates leading to loneliness and isolation</a:t>
            </a:r>
            <a:endParaRPr lang="en-US" sz="1400" dirty="0"/>
          </a:p>
          <a:p>
            <a:pPr lvl="3"/>
            <a:r>
              <a:rPr lang="en-US" dirty="0" smtClean="0"/>
              <a:t>Resentment </a:t>
            </a:r>
            <a:r>
              <a:rPr lang="en-US" dirty="0"/>
              <a:t>of the accomplishments, possessions, and qualities of others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Why does Conflict Occur? </a:t>
            </a:r>
            <a:br>
              <a:rPr lang="en-US" dirty="0" smtClean="0"/>
            </a:br>
            <a:r>
              <a:rPr lang="en-US" sz="1300" dirty="0" smtClean="0"/>
              <a:t>Cont’d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648200"/>
          </a:xfrm>
        </p:spPr>
        <p:txBody>
          <a:bodyPr>
            <a:normAutofit/>
          </a:bodyPr>
          <a:lstStyle/>
          <a:p>
            <a:pPr lvl="2"/>
            <a:r>
              <a:rPr lang="en-US" sz="2100" b="1" dirty="0"/>
              <a:t>Poor communication</a:t>
            </a:r>
          </a:p>
          <a:p>
            <a:pPr lvl="3"/>
            <a:r>
              <a:rPr lang="en-US" sz="1900" dirty="0"/>
              <a:t>fertile ground for conflict </a:t>
            </a:r>
          </a:p>
          <a:p>
            <a:pPr lvl="3"/>
            <a:r>
              <a:rPr lang="en-US" sz="1900" dirty="0"/>
              <a:t>misunderstanding and misinterpretation of the intentions, feelings, needs, or actions of others </a:t>
            </a:r>
          </a:p>
          <a:p>
            <a:pPr lvl="3"/>
            <a:r>
              <a:rPr lang="en-US" sz="1900" dirty="0"/>
              <a:t>need to learn how to express needs and wishes effectively</a:t>
            </a:r>
          </a:p>
          <a:p>
            <a:pPr lvl="3"/>
            <a:r>
              <a:rPr lang="en-US" sz="1900" dirty="0"/>
              <a:t>afraid to express emotions</a:t>
            </a:r>
          </a:p>
          <a:p>
            <a:pPr lvl="3"/>
            <a:r>
              <a:rPr lang="en-US" sz="1900" dirty="0"/>
              <a:t>no forum to express emotions and needs</a:t>
            </a:r>
          </a:p>
          <a:p>
            <a:pPr lvl="3"/>
            <a:r>
              <a:rPr lang="en-US" sz="1900" dirty="0"/>
              <a:t>cannot listen to others</a:t>
            </a:r>
          </a:p>
          <a:p>
            <a:pPr lvl="3"/>
            <a:r>
              <a:rPr lang="en-US" sz="1900" dirty="0"/>
              <a:t>do not observe </a:t>
            </a:r>
            <a:r>
              <a:rPr lang="en-US" sz="1900" dirty="0" smtClean="0"/>
              <a:t>carefully</a:t>
            </a:r>
          </a:p>
          <a:p>
            <a:pPr marL="896112" lvl="3" indent="0">
              <a:buNone/>
            </a:pPr>
            <a:endParaRPr lang="en-US" sz="1900" dirty="0" smtClean="0"/>
          </a:p>
          <a:p>
            <a:pPr marL="896112" lvl="3" indent="0">
              <a:buNone/>
            </a:pPr>
            <a:endParaRPr lang="en-US" sz="1900" dirty="0"/>
          </a:p>
          <a:p>
            <a:pPr marL="896112" lvl="3" indent="0">
              <a:buNone/>
            </a:pPr>
            <a:endParaRPr lang="en-US" sz="2100" dirty="0"/>
          </a:p>
          <a:p>
            <a:pPr lvl="2"/>
            <a:endParaRPr lang="en-US" sz="2100" b="1" dirty="0" smtClean="0"/>
          </a:p>
          <a:p>
            <a:pPr lvl="2"/>
            <a:endParaRPr lang="en-US" sz="2100" b="1" dirty="0"/>
          </a:p>
          <a:p>
            <a:pPr lvl="2"/>
            <a:endParaRPr lang="en-US" sz="2100" b="1" dirty="0" smtClean="0"/>
          </a:p>
          <a:p>
            <a:pPr lvl="2"/>
            <a:endParaRPr lang="en-US" sz="21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5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1143000"/>
          </a:xfrm>
        </p:spPr>
        <p:txBody>
          <a:bodyPr/>
          <a:lstStyle/>
          <a:p>
            <a:pPr algn="ctr"/>
            <a:r>
              <a:rPr lang="en-US" dirty="0"/>
              <a:t>Why does Conflict Occur? </a:t>
            </a:r>
            <a:br>
              <a:rPr lang="en-US" dirty="0"/>
            </a:br>
            <a:r>
              <a:rPr lang="en-US" sz="1300" dirty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26720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sz="2100" b="1" dirty="0"/>
              <a:t>Inappropriate expression of emotion</a:t>
            </a:r>
          </a:p>
          <a:p>
            <a:pPr lvl="3"/>
            <a:r>
              <a:rPr lang="en-US" sz="2100" dirty="0"/>
              <a:t>out of touch with their feelings</a:t>
            </a:r>
          </a:p>
          <a:p>
            <a:pPr lvl="3"/>
            <a:r>
              <a:rPr lang="en-US" sz="2100" dirty="0"/>
              <a:t>don’t know non-aggressive ways to express anger and frustration</a:t>
            </a:r>
          </a:p>
          <a:p>
            <a:pPr lvl="3"/>
            <a:r>
              <a:rPr lang="en-US" sz="2100" dirty="0"/>
              <a:t>suppress emotions</a:t>
            </a:r>
          </a:p>
          <a:p>
            <a:pPr lvl="3"/>
            <a:r>
              <a:rPr lang="en-US" sz="2100" dirty="0"/>
              <a:t>lack of self-control</a:t>
            </a:r>
          </a:p>
          <a:p>
            <a:pPr marL="68580" indent="0">
              <a:buNone/>
            </a:pPr>
            <a:r>
              <a:rPr lang="en-US" sz="2100" dirty="0"/>
              <a:t> </a:t>
            </a:r>
          </a:p>
          <a:p>
            <a:pPr lvl="2"/>
            <a:r>
              <a:rPr lang="en-US" sz="1900" b="1" dirty="0" smtClean="0"/>
              <a:t>Lack </a:t>
            </a:r>
            <a:r>
              <a:rPr lang="en-US" sz="1900" b="1" dirty="0"/>
              <a:t>of conflict resolution skills</a:t>
            </a:r>
          </a:p>
          <a:p>
            <a:pPr lvl="3"/>
            <a:r>
              <a:rPr lang="en-US" sz="1900" dirty="0"/>
              <a:t>parents and teachers </a:t>
            </a:r>
            <a:r>
              <a:rPr lang="en-US" sz="1900" dirty="0" smtClean="0"/>
              <a:t>may not how </a:t>
            </a:r>
            <a:r>
              <a:rPr lang="en-US" sz="1900" dirty="0"/>
              <a:t>to teach these skills</a:t>
            </a:r>
          </a:p>
          <a:p>
            <a:pPr lvl="3"/>
            <a:r>
              <a:rPr lang="en-US" sz="1900" dirty="0"/>
              <a:t>Our society rewards aggressive approaches (</a:t>
            </a:r>
            <a:r>
              <a:rPr lang="en-US" sz="1900" dirty="0" err="1"/>
              <a:t>tv</a:t>
            </a:r>
            <a:r>
              <a:rPr lang="en-US" sz="1900" dirty="0"/>
              <a:t>, movies, etc.)</a:t>
            </a:r>
          </a:p>
          <a:p>
            <a:pPr lvl="3"/>
            <a:r>
              <a:rPr lang="en-US" sz="1900" dirty="0"/>
              <a:t>maturity level and stage of moral development are also </a:t>
            </a:r>
            <a:r>
              <a:rPr lang="en-US" sz="1900" dirty="0" smtClean="0"/>
              <a:t>factors</a:t>
            </a:r>
          </a:p>
          <a:p>
            <a:pPr marL="68580" indent="0">
              <a:buNone/>
            </a:pP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1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How do we handle Conflict?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80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Creative </a:t>
            </a:r>
            <a:r>
              <a:rPr lang="en-US" sz="1800" dirty="0"/>
              <a:t>Conflict Resolution does not try to eliminate conflict.  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 smtClean="0"/>
          </a:p>
          <a:p>
            <a:r>
              <a:rPr lang="en-US" sz="1800" dirty="0" smtClean="0"/>
              <a:t>That </a:t>
            </a:r>
            <a:r>
              <a:rPr lang="en-US" sz="1800" dirty="0"/>
              <a:t>is neither possible nor desirable. 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Instead</a:t>
            </a:r>
            <a:r>
              <a:rPr lang="en-US" sz="1800" dirty="0"/>
              <a:t>, it aims to reduce conflict and to help </a:t>
            </a:r>
            <a:r>
              <a:rPr lang="en-US" sz="1800" dirty="0" smtClean="0"/>
              <a:t>a person to deal </a:t>
            </a:r>
            <a:r>
              <a:rPr lang="en-US" sz="1800" dirty="0"/>
              <a:t>more effectively and constructively with the conflicts that do occur</a:t>
            </a:r>
            <a:r>
              <a:rPr lang="en-US" sz="1800" dirty="0" smtClean="0"/>
              <a:t>.</a:t>
            </a:r>
          </a:p>
          <a:p>
            <a:pPr marL="68580" indent="0">
              <a:buNone/>
            </a:pPr>
            <a:r>
              <a:rPr lang="en-US" sz="1800" dirty="0" smtClean="0"/>
              <a:t>  </a:t>
            </a:r>
          </a:p>
          <a:p>
            <a:r>
              <a:rPr lang="en-US" sz="1800" dirty="0" smtClean="0"/>
              <a:t>At </a:t>
            </a:r>
            <a:r>
              <a:rPr lang="en-US" sz="1800" dirty="0"/>
              <a:t>all </a:t>
            </a:r>
            <a:r>
              <a:rPr lang="en-US" sz="1800" dirty="0" smtClean="0"/>
              <a:t>times we maintain the dignity of self and others.</a:t>
            </a:r>
          </a:p>
          <a:p>
            <a:endParaRPr lang="en-US" sz="1800" dirty="0" smtClean="0"/>
          </a:p>
          <a:p>
            <a:r>
              <a:rPr lang="en-US" sz="1800" dirty="0" smtClean="0"/>
              <a:t>Get to the heart of the matter to gain understanding and compassion.</a:t>
            </a:r>
          </a:p>
          <a:p>
            <a:endParaRPr lang="en-US" sz="1800" dirty="0"/>
          </a:p>
          <a:p>
            <a:r>
              <a:rPr lang="en-US" sz="1800" dirty="0" smtClean="0"/>
              <a:t>Use words constructively and keep emotions in check.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990600"/>
          </a:xfrm>
        </p:spPr>
        <p:txBody>
          <a:bodyPr/>
          <a:lstStyle/>
          <a:p>
            <a:pPr algn="ctr"/>
            <a:r>
              <a:rPr lang="en-US" dirty="0" smtClean="0"/>
              <a:t>Reframing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19100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dirty="0"/>
              <a:t>Conflict is essential to life and is here to teach us, help us to grow, and fosters positive change.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Functional </a:t>
            </a:r>
            <a:r>
              <a:rPr lang="en-US" dirty="0"/>
              <a:t>Conflict</a:t>
            </a:r>
          </a:p>
          <a:p>
            <a:r>
              <a:rPr lang="en-US" dirty="0" smtClean="0"/>
              <a:t>serves </a:t>
            </a:r>
            <a:r>
              <a:rPr lang="en-US" dirty="0"/>
              <a:t>a useful purpose and the results are positive. </a:t>
            </a:r>
          </a:p>
          <a:p>
            <a:r>
              <a:rPr lang="en-US" dirty="0" smtClean="0"/>
              <a:t>leads </a:t>
            </a:r>
            <a:r>
              <a:rPr lang="en-US" dirty="0"/>
              <a:t>to improved  </a:t>
            </a:r>
            <a:r>
              <a:rPr lang="en-US" dirty="0" smtClean="0"/>
              <a:t>relationships </a:t>
            </a:r>
            <a:r>
              <a:rPr lang="en-US" dirty="0"/>
              <a:t>and a better understanding of </a:t>
            </a:r>
            <a:r>
              <a:rPr lang="en-US" dirty="0" smtClean="0"/>
              <a:t>others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Dysfunctional Conflict</a:t>
            </a:r>
          </a:p>
          <a:p>
            <a:r>
              <a:rPr lang="en-US" dirty="0" smtClean="0"/>
              <a:t>authoritarian </a:t>
            </a:r>
            <a:r>
              <a:rPr lang="en-US" dirty="0"/>
              <a:t>atmosphere is created</a:t>
            </a:r>
          </a:p>
          <a:p>
            <a:r>
              <a:rPr lang="en-US" dirty="0" smtClean="0"/>
              <a:t>winners </a:t>
            </a:r>
            <a:r>
              <a:rPr lang="en-US" dirty="0"/>
              <a:t>and losers</a:t>
            </a:r>
          </a:p>
          <a:p>
            <a:r>
              <a:rPr lang="en-US" dirty="0" smtClean="0"/>
              <a:t>increase in negative, more violent interaction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sz="3400" dirty="0" smtClean="0"/>
              <a:t>A </a:t>
            </a:r>
            <a:r>
              <a:rPr lang="en-US" sz="3400" dirty="0"/>
              <a:t>person’s response to conflict determines whether it is </a:t>
            </a:r>
            <a:r>
              <a:rPr lang="en-US" sz="3400" dirty="0" smtClean="0"/>
              <a:t>functional </a:t>
            </a:r>
            <a:r>
              <a:rPr lang="en-US" sz="3400" dirty="0"/>
              <a:t>or </a:t>
            </a:r>
            <a:r>
              <a:rPr lang="en-US" sz="3400" dirty="0" smtClean="0"/>
              <a:t>dysfunctional</a:t>
            </a:r>
            <a:r>
              <a:rPr lang="en-US" sz="3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6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1108</TotalTime>
  <Words>799</Words>
  <Application>Microsoft Office PowerPoint</Application>
  <PresentationFormat>On-screen Show (4:3)</PresentationFormat>
  <Paragraphs>178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Peacekeepers</vt:lpstr>
      <vt:lpstr>Why Peace?   </vt:lpstr>
      <vt:lpstr>What is Conflict?</vt:lpstr>
      <vt:lpstr>3 Types of Conflict</vt:lpstr>
      <vt:lpstr>Why does Conflict Occur? </vt:lpstr>
      <vt:lpstr>Why does Conflict Occur?  Cont’d</vt:lpstr>
      <vt:lpstr>Why does Conflict Occur?  Cont’d</vt:lpstr>
      <vt:lpstr>How do we handle Conflict? </vt:lpstr>
      <vt:lpstr>Reframing Conflict</vt:lpstr>
      <vt:lpstr>3 Ineffective and Common Strategies </vt:lpstr>
      <vt:lpstr>Mediation: A Good Approach </vt:lpstr>
      <vt:lpstr>The VVA Approach</vt:lpstr>
      <vt:lpstr>The VVA Approach</vt:lpstr>
      <vt:lpstr>The VVA Approach</vt:lpstr>
      <vt:lpstr>Peacekeeper Philosophy  </vt:lpstr>
      <vt:lpstr>Peacekeeper Themes</vt:lpstr>
      <vt:lpstr>Resources for  The Peacekeeper Curriculum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Peacekeepers</dc:title>
  <dc:creator>ebarrett</dc:creator>
  <cp:lastModifiedBy>ebarrett</cp:lastModifiedBy>
  <cp:revision>28</cp:revision>
  <cp:lastPrinted>2013-08-20T16:23:05Z</cp:lastPrinted>
  <dcterms:created xsi:type="dcterms:W3CDTF">2013-08-19T19:31:29Z</dcterms:created>
  <dcterms:modified xsi:type="dcterms:W3CDTF">2013-09-03T17:01:44Z</dcterms:modified>
</cp:coreProperties>
</file>