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6" r:id="rId4"/>
    <p:sldId id="271" r:id="rId5"/>
    <p:sldId id="264" r:id="rId6"/>
    <p:sldId id="265" r:id="rId7"/>
    <p:sldId id="272" r:id="rId8"/>
    <p:sldId id="262" r:id="rId9"/>
    <p:sldId id="267" r:id="rId10"/>
    <p:sldId id="257" r:id="rId11"/>
    <p:sldId id="270" r:id="rId12"/>
    <p:sldId id="273" r:id="rId13"/>
    <p:sldId id="261" r:id="rId14"/>
    <p:sldId id="259" r:id="rId15"/>
    <p:sldId id="274" r:id="rId16"/>
    <p:sldId id="275" r:id="rId17"/>
    <p:sldId id="25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villavictoria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ollegeboard.org/collegesearch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Understanding the </a:t>
            </a:r>
            <a:br>
              <a:rPr lang="en-US" dirty="0" smtClean="0"/>
            </a:br>
            <a:r>
              <a:rPr lang="en-US" dirty="0" smtClean="0"/>
              <a:t>College Process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Elizabeth Barrett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12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78" y="885467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 smtClean="0"/>
              <a:t>The application process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3175000"/>
            <a:ext cx="972007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The Common Application vs. Individual College Application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“The Common App” has over 600 colleges: private/public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All 8 Ivy League schools  </a:t>
            </a:r>
            <a:r>
              <a:rPr lang="en-US" sz="2800" dirty="0"/>
              <a:t> </a:t>
            </a:r>
            <a:r>
              <a:rPr lang="en-US" sz="2800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Create an account and track progress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The Common App allows me to track progress as well. 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14" y="438638"/>
            <a:ext cx="4970756" cy="225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24128" y="204216"/>
            <a:ext cx="9720072" cy="1499616"/>
          </a:xfrm>
        </p:spPr>
        <p:txBody>
          <a:bodyPr/>
          <a:lstStyle/>
          <a:p>
            <a:r>
              <a:rPr lang="en-US" dirty="0" smtClean="0"/>
              <a:t>Ivy Leagues on the Common App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24128" y="1778000"/>
            <a:ext cx="9720073" cy="4023360"/>
          </a:xfrm>
        </p:spPr>
        <p:txBody>
          <a:bodyPr/>
          <a:lstStyle/>
          <a:p>
            <a:r>
              <a:rPr lang="en-US" sz="2400" dirty="0"/>
              <a:t>A</a:t>
            </a:r>
            <a:r>
              <a:rPr lang="en-US" sz="2400" b="1" dirty="0" smtClean="0"/>
              <a:t>ll </a:t>
            </a:r>
            <a:r>
              <a:rPr lang="en-US" sz="2400" b="1" dirty="0"/>
              <a:t>eight Ivy League schools </a:t>
            </a:r>
            <a:r>
              <a:rPr lang="en-US" sz="2400" b="1" dirty="0" smtClean="0"/>
              <a:t>are on the Common App.</a:t>
            </a:r>
          </a:p>
          <a:p>
            <a:r>
              <a:rPr lang="en-US" sz="2400" b="1" dirty="0" smtClean="0"/>
              <a:t>(</a:t>
            </a:r>
            <a:r>
              <a:rPr lang="en-US" sz="2400" b="1" dirty="0"/>
              <a:t>Brown, Columbia, Cornell, Dartmouth, Harvard, Princeton, University of Pennsylvania, Yale</a:t>
            </a:r>
            <a:r>
              <a:rPr lang="en-US" sz="2400" b="1" dirty="0" smtClean="0"/>
              <a:t>) </a:t>
            </a:r>
          </a:p>
          <a:p>
            <a:r>
              <a:rPr lang="en-US" sz="2400" b="1" dirty="0"/>
              <a:t>A</a:t>
            </a:r>
            <a:r>
              <a:rPr lang="en-US" sz="2400" b="1" dirty="0" smtClean="0"/>
              <a:t>s </a:t>
            </a:r>
            <a:r>
              <a:rPr lang="en-US" sz="2400" b="1" dirty="0"/>
              <a:t>well as other top schools like Stanford, University of Chicago, Caltech, Johns Hopkins, Northwestern, Vanderbilt, and Rice accept the Common Application.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91" y="4435522"/>
            <a:ext cx="5813946" cy="221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15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elements</a:t>
            </a:r>
            <a:br>
              <a:rPr lang="en-US" dirty="0" smtClean="0"/>
            </a:br>
            <a:r>
              <a:rPr lang="en-US" sz="2000" dirty="0" smtClean="0"/>
              <a:t>(Use your admissions counselor!)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3060" y="1933976"/>
            <a:ext cx="4754880" cy="822960"/>
          </a:xfrm>
        </p:spPr>
        <p:txBody>
          <a:bodyPr/>
          <a:lstStyle/>
          <a:p>
            <a:r>
              <a:rPr lang="en-US" dirty="0" smtClean="0"/>
              <a:t>YOUR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Application (I will help!)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Essay &amp; Supplements </a:t>
            </a:r>
            <a:r>
              <a:rPr lang="en-US" dirty="0" smtClean="0"/>
              <a:t>(We will help!)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Letters of Recommendation</a:t>
            </a:r>
          </a:p>
          <a:p>
            <a:r>
              <a:rPr lang="en-US" dirty="0"/>
              <a:t> </a:t>
            </a:r>
            <a:r>
              <a:rPr lang="en-US" dirty="0" smtClean="0"/>
              <a:t>   -Ask and remind</a:t>
            </a:r>
          </a:p>
          <a:p>
            <a:r>
              <a:rPr lang="en-US" dirty="0"/>
              <a:t> </a:t>
            </a:r>
            <a:r>
              <a:rPr lang="en-US" dirty="0" smtClean="0"/>
              <a:t>   -Invite them on the CA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FAFSA and CSS Profile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MONITOR </a:t>
            </a:r>
            <a:r>
              <a:rPr lang="en-US" dirty="0" smtClean="0"/>
              <a:t>REGULARLY!!!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884164" y="1933976"/>
            <a:ext cx="4754880" cy="822960"/>
          </a:xfrm>
        </p:spPr>
        <p:txBody>
          <a:bodyPr/>
          <a:lstStyle/>
          <a:p>
            <a:r>
              <a:rPr lang="en-US" dirty="0" smtClean="0"/>
              <a:t>MY PART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990888" y="2840788"/>
            <a:ext cx="4754880" cy="33415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Transcript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VVA Profile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Letters of Recommendation</a:t>
            </a:r>
          </a:p>
          <a:p>
            <a:r>
              <a:rPr lang="en-US" dirty="0"/>
              <a:t> </a:t>
            </a:r>
            <a:r>
              <a:rPr lang="en-US" dirty="0" smtClean="0"/>
              <a:t>     -Electronic copy</a:t>
            </a:r>
          </a:p>
          <a:p>
            <a:r>
              <a:rPr lang="en-US" dirty="0"/>
              <a:t> </a:t>
            </a:r>
            <a:r>
              <a:rPr lang="en-US" dirty="0" smtClean="0"/>
              <a:t>     -Remind them</a:t>
            </a:r>
          </a:p>
          <a:p>
            <a:r>
              <a:rPr lang="en-US" dirty="0"/>
              <a:t> </a:t>
            </a:r>
            <a:r>
              <a:rPr lang="en-US" dirty="0" smtClean="0"/>
              <a:t>     -Monitor them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Mid-year report and final transcript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344" y="502361"/>
            <a:ext cx="2507565" cy="286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05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87857"/>
            <a:ext cx="9720073" cy="45215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Rolling </a:t>
            </a:r>
            <a:r>
              <a:rPr lang="en-US" dirty="0"/>
              <a:t>Admissions: “First come, first serve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Early </a:t>
            </a:r>
            <a:r>
              <a:rPr lang="en-US" dirty="0"/>
              <a:t>Action, Early Decision, Regular Decision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-Early </a:t>
            </a:r>
            <a:r>
              <a:rPr lang="en-US" dirty="0"/>
              <a:t>Action and Early Decision deadlines: Nov. 1 or Nov. </a:t>
            </a:r>
            <a:r>
              <a:rPr lang="en-US" dirty="0" smtClean="0"/>
              <a:t>15</a:t>
            </a:r>
          </a:p>
          <a:p>
            <a:pPr marL="0" indent="0">
              <a:buNone/>
            </a:pPr>
            <a:r>
              <a:rPr lang="en-US" dirty="0" smtClean="0"/>
              <a:t>       -Early </a:t>
            </a:r>
            <a:r>
              <a:rPr lang="en-US" dirty="0"/>
              <a:t>Decision is binding.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Regular Decision deadlines:  January 1 or February </a:t>
            </a:r>
            <a:r>
              <a:rPr lang="en-US" dirty="0" smtClean="0"/>
              <a:t>1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Common App opens August 1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17" y="4160929"/>
            <a:ext cx="3386635" cy="22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33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74593"/>
            <a:ext cx="9720072" cy="1499616"/>
          </a:xfrm>
        </p:spPr>
        <p:txBody>
          <a:bodyPr/>
          <a:lstStyle/>
          <a:p>
            <a:pPr algn="ctr"/>
            <a:r>
              <a:rPr lang="en-US" dirty="0" smtClean="0"/>
              <a:t>SAT and ACT testing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8" y="1596789"/>
            <a:ext cx="9720073" cy="4712572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r>
              <a:rPr lang="en-US" dirty="0" smtClean="0"/>
              <a:t>*Test-optional schools (Fairtest.org)</a:t>
            </a:r>
          </a:p>
          <a:p>
            <a:r>
              <a:rPr lang="en-US" sz="2400" dirty="0" smtClean="0"/>
              <a:t>*All schools accept both.  </a:t>
            </a:r>
          </a:p>
          <a:p>
            <a:r>
              <a:rPr lang="en-US" sz="2400" dirty="0" smtClean="0"/>
              <a:t>*Last year ACT was more popular. </a:t>
            </a:r>
          </a:p>
          <a:p>
            <a:r>
              <a:rPr lang="en-US" sz="2400" dirty="0" smtClean="0"/>
              <a:t>*East coast is more familiar with SAT.</a:t>
            </a:r>
          </a:p>
          <a:p>
            <a:r>
              <a:rPr lang="en-US" sz="2400" dirty="0" smtClean="0"/>
              <a:t>*Most schools super-score.</a:t>
            </a:r>
          </a:p>
          <a:p>
            <a:r>
              <a:rPr lang="en-US" sz="2400" dirty="0" smtClean="0"/>
              <a:t>*Official scores</a:t>
            </a:r>
          </a:p>
          <a:p>
            <a:pPr algn="ctr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49" y="1213015"/>
            <a:ext cx="2991987" cy="2070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50" y="4278716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59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Most merit based are automatic.   See website.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Athletic scholarships: NCAA Division I and II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ROTC scholarships: apply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Financial Aid: FAFSA and the CSS Profile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426" y="472554"/>
            <a:ext cx="4132672" cy="36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24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$$$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87857"/>
            <a:ext cx="9720073" cy="45215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Scholly</a:t>
            </a:r>
            <a:r>
              <a:rPr lang="en-US" dirty="0" smtClean="0"/>
              <a:t> </a:t>
            </a:r>
            <a:r>
              <a:rPr lang="en-US" dirty="0" smtClean="0"/>
              <a:t>App - $2.99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About.com –college scholarships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Fastweb.com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hlinkClick r:id="rId2"/>
              </a:rPr>
              <a:t>www.villavictoria.org</a:t>
            </a:r>
            <a:r>
              <a:rPr lang="en-US" dirty="0" smtClean="0"/>
              <a:t>  -MY WEBSITE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Look at your college’s websites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Look at your local high school’s website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Work with your college’s financial aid office (Woolfolk)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Look into your own company!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Look everywhere!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609" y="331648"/>
            <a:ext cx="4297612" cy="272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65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438366"/>
            <a:ext cx="9720072" cy="1499616"/>
          </a:xfrm>
        </p:spPr>
        <p:txBody>
          <a:bodyPr/>
          <a:lstStyle/>
          <a:p>
            <a:pPr algn="ctr"/>
            <a:r>
              <a:rPr lang="en-US" dirty="0" smtClean="0"/>
              <a:t>Getting a head start!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8" y="1683982"/>
            <a:ext cx="9720073" cy="455835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Guidance Seminar Classes Junior year meet weekly.</a:t>
            </a:r>
          </a:p>
          <a:p>
            <a:pPr algn="ctr"/>
            <a:r>
              <a:rPr lang="en-US" dirty="0" smtClean="0"/>
              <a:t>Your daughters have been getting ready!</a:t>
            </a:r>
          </a:p>
          <a:p>
            <a:endParaRPr lang="en-US" dirty="0" smtClean="0"/>
          </a:p>
          <a:p>
            <a:r>
              <a:rPr lang="en-US" dirty="0" smtClean="0"/>
              <a:t>-Attend college visit sessions in the fall</a:t>
            </a:r>
          </a:p>
          <a:p>
            <a:r>
              <a:rPr lang="en-US" dirty="0" smtClean="0"/>
              <a:t>-Analyzed PSAT scores and discussed a plan for SAT/ACT Tests</a:t>
            </a:r>
          </a:p>
          <a:p>
            <a:r>
              <a:rPr lang="en-US" dirty="0" smtClean="0"/>
              <a:t>-Generate a college list </a:t>
            </a:r>
          </a:p>
          <a:p>
            <a:r>
              <a:rPr lang="en-US" dirty="0" smtClean="0"/>
              <a:t>-Create a resume</a:t>
            </a:r>
          </a:p>
          <a:p>
            <a:r>
              <a:rPr lang="en-US" dirty="0" smtClean="0"/>
              <a:t>-Create a Common Application account and practice</a:t>
            </a:r>
          </a:p>
          <a:p>
            <a:r>
              <a:rPr lang="en-US" dirty="0" smtClean="0"/>
              <a:t>-Write a practice essay</a:t>
            </a:r>
          </a:p>
          <a:p>
            <a:r>
              <a:rPr lang="en-US" dirty="0" smtClean="0"/>
              <a:t>-Ask teachers for letters of recommendation</a:t>
            </a:r>
          </a:p>
          <a:p>
            <a:r>
              <a:rPr lang="en-US" dirty="0" smtClean="0"/>
              <a:t>-Summer </a:t>
            </a:r>
            <a:r>
              <a:rPr lang="en-US" dirty="0" smtClean="0"/>
              <a:t>and weekends are </a:t>
            </a:r>
            <a:r>
              <a:rPr lang="en-US" dirty="0" smtClean="0"/>
              <a:t>a great </a:t>
            </a:r>
            <a:r>
              <a:rPr lang="en-US" dirty="0" smtClean="0"/>
              <a:t>opportunity!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416" y="2831910"/>
            <a:ext cx="3209237" cy="366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22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 to college</a:t>
            </a:r>
            <a:br>
              <a:rPr lang="en-US" dirty="0" smtClean="0"/>
            </a:br>
            <a:r>
              <a:rPr lang="en-US" dirty="0" smtClean="0"/>
              <a:t>process night!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dirty="0" smtClean="0"/>
          </a:p>
          <a:p>
            <a:r>
              <a:rPr lang="en-US" sz="2800" dirty="0" smtClean="0"/>
              <a:t>Thank you for coming!</a:t>
            </a:r>
          </a:p>
          <a:p>
            <a:endParaRPr lang="en-US" sz="2800" dirty="0" smtClean="0"/>
          </a:p>
          <a:p>
            <a:r>
              <a:rPr lang="en-US" sz="2800" dirty="0" smtClean="0"/>
              <a:t>Let’s take the stress out of this process by working together!</a:t>
            </a:r>
          </a:p>
          <a:p>
            <a:endParaRPr lang="en-US" sz="2800" dirty="0" smtClean="0"/>
          </a:p>
          <a:p>
            <a:r>
              <a:rPr lang="en-US" sz="2800" dirty="0" smtClean="0"/>
              <a:t>Your daughters are all going to have many wonderful options!</a:t>
            </a:r>
          </a:p>
          <a:p>
            <a:endParaRPr lang="en-US" dirty="0" smtClean="0"/>
          </a:p>
          <a:p>
            <a:r>
              <a:rPr lang="en-US" sz="2800" dirty="0" smtClean="0"/>
              <a:t>Finding the right match!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855" y="314671"/>
            <a:ext cx="4849863" cy="32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</a:t>
            </a:r>
            <a:r>
              <a:rPr lang="en-US" dirty="0" smtClean="0"/>
              <a:t>we start</a:t>
            </a:r>
            <a:r>
              <a:rPr lang="en-US" dirty="0"/>
              <a:t>?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3059" y="1767385"/>
            <a:ext cx="972007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What do colleges want?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What do you and your daughter want?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What is the process?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Who does what?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788" y="3091460"/>
            <a:ext cx="5295332" cy="353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922" y="550106"/>
            <a:ext cx="9720072" cy="1499616"/>
          </a:xfrm>
        </p:spPr>
        <p:txBody>
          <a:bodyPr/>
          <a:lstStyle/>
          <a:p>
            <a:r>
              <a:rPr lang="en-US" dirty="0" smtClean="0"/>
              <a:t>What do colleges want?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468" y="1944806"/>
            <a:ext cx="9720073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Good grades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Good test scores on SAT or ACT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Challenging courses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Extracurricular activities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Well-written, insightful essay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</a:t>
            </a:r>
            <a:r>
              <a:rPr lang="en-US" dirty="0" smtClean="0"/>
              <a:t>etters of recommendations from teachers and the guidance counselor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Volunteer work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Work experience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Special talents or abilities (sports, leadership, music, art, computers,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34" y="550106"/>
            <a:ext cx="5483830" cy="274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82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DREXEL UNIVERSITY </a:t>
            </a:r>
            <a:br>
              <a:rPr lang="en-US" dirty="0" smtClean="0"/>
            </a:br>
            <a:r>
              <a:rPr lang="en-US" dirty="0" smtClean="0"/>
              <a:t>76% ACCEPTANCE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1760561"/>
            <a:ext cx="4754880" cy="4548799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VERY IMPORTANT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Academic grade point average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Class rank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Rigor of coursework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SAT/ACT test scores</a:t>
            </a:r>
          </a:p>
          <a:p>
            <a:pPr marL="0" indent="0">
              <a:buNone/>
            </a:pPr>
            <a:endParaRPr lang="en-US" dirty="0" smtClean="0"/>
          </a:p>
          <a:p>
            <a:pPr fontAlgn="base"/>
            <a:r>
              <a:rPr lang="fr-FR" dirty="0"/>
              <a:t>IMPORTANT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fr-FR" dirty="0"/>
              <a:t>Application </a:t>
            </a:r>
            <a:r>
              <a:rPr lang="fr-FR" dirty="0" err="1"/>
              <a:t>Essay</a:t>
            </a:r>
            <a:endParaRPr lang="fr-FR" dirty="0"/>
          </a:p>
          <a:p>
            <a:pPr fontAlgn="base">
              <a:buFont typeface="Wingdings" panose="05000000000000000000" pitchFamily="2" charset="2"/>
              <a:buChar char="v"/>
            </a:pPr>
            <a:r>
              <a:rPr lang="fr-FR" dirty="0" err="1"/>
              <a:t>Character</a:t>
            </a:r>
            <a:r>
              <a:rPr lang="fr-FR" dirty="0"/>
              <a:t>/</a:t>
            </a:r>
            <a:r>
              <a:rPr lang="fr-FR" dirty="0" err="1"/>
              <a:t>Personal</a:t>
            </a:r>
            <a:r>
              <a:rPr lang="fr-FR" dirty="0"/>
              <a:t> </a:t>
            </a:r>
            <a:r>
              <a:rPr lang="fr-FR" dirty="0" err="1"/>
              <a:t>Qualities</a:t>
            </a:r>
            <a:endParaRPr lang="fr-FR" dirty="0"/>
          </a:p>
          <a:p>
            <a:pPr fontAlgn="base">
              <a:buFont typeface="Wingdings" panose="05000000000000000000" pitchFamily="2" charset="2"/>
              <a:buChar char="v"/>
            </a:pPr>
            <a:r>
              <a:rPr lang="fr-FR" dirty="0" err="1"/>
              <a:t>Recommendations</a:t>
            </a:r>
            <a:endParaRPr lang="fr-FR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194" y="2210938"/>
            <a:ext cx="5831006" cy="4098422"/>
          </a:xfrm>
        </p:spPr>
        <p:txBody>
          <a:bodyPr>
            <a:normAutofit fontScale="85000" lnSpcReduction="20000"/>
          </a:bodyPr>
          <a:lstStyle/>
          <a:p>
            <a:pPr fontAlgn="base"/>
            <a:endParaRPr lang="fr-FR" dirty="0" smtClean="0"/>
          </a:p>
          <a:p>
            <a:pPr fontAlgn="base"/>
            <a:r>
              <a:rPr lang="en-US" dirty="0" smtClean="0"/>
              <a:t>CONSIDERED</a:t>
            </a:r>
            <a:endParaRPr lang="en-US" dirty="0"/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/>
              <a:t>Alumni Relation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/>
              <a:t>Extracurricular Activities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/>
              <a:t>First generation college student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/>
              <a:t>Interview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/>
              <a:t>Level of Applicant's Interest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/>
              <a:t>Talent/Ability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/>
              <a:t>Volunteer Work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/>
              <a:t>Work Experience</a:t>
            </a:r>
          </a:p>
          <a:p>
            <a:pPr fontAlgn="base"/>
            <a:endParaRPr lang="fr-FR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04" y="152400"/>
            <a:ext cx="51435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2435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University of North Carolina –Chapel Hill</a:t>
            </a:r>
            <a:br>
              <a:rPr lang="en-US" dirty="0" smtClean="0"/>
            </a:br>
            <a:r>
              <a:rPr lang="en-US" dirty="0" smtClean="0"/>
              <a:t>37% ACCEPTANCE RATE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dirty="0" smtClean="0"/>
              <a:t>VERY IMPORTANT</a:t>
            </a:r>
            <a:endParaRPr lang="en-US" dirty="0"/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/>
              <a:t>Application Essay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/>
              <a:t>Character/Personal Qualities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/>
              <a:t>Extracurricular Activities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/>
              <a:t>Recommendations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/>
              <a:t>Rigor of secondary school record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/>
              <a:t>Standardized Test Scores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/>
              <a:t>State Residency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/>
              <a:t>Talent/Ability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dirty="0" smtClean="0"/>
              <a:t>IMPORTANT</a:t>
            </a:r>
            <a:endParaRPr lang="en-US" dirty="0"/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/>
              <a:t>Academic GPA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/>
              <a:t>Class Rank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/>
              <a:t>Volunteer Work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/>
              <a:t>Work Experience</a:t>
            </a:r>
          </a:p>
          <a:p>
            <a:pPr marL="0" indent="0" fontAlgn="base">
              <a:buNone/>
            </a:pPr>
            <a:r>
              <a:rPr lang="en-US" dirty="0" smtClean="0"/>
              <a:t>CONSIDERED</a:t>
            </a:r>
            <a:endParaRPr lang="en-US" dirty="0"/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/>
              <a:t>Alumni Relation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/>
              <a:t>First generation college student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/>
              <a:t>Racial/Ethnic </a:t>
            </a:r>
            <a:r>
              <a:rPr lang="en-US" dirty="0" smtClean="0"/>
              <a:t>Status</a:t>
            </a:r>
          </a:p>
          <a:p>
            <a:pPr marL="0" indent="0" fontAlgn="base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560" y="1207008"/>
            <a:ext cx="4159440" cy="234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2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and your daughter want?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Good school with a good reputation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A school that is safe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Good professors that care about their students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R</a:t>
            </a:r>
            <a:r>
              <a:rPr lang="en-US" sz="2800" dirty="0" smtClean="0"/>
              <a:t>ight major/a good program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Successful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Happy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43" y="3998796"/>
            <a:ext cx="4682698" cy="263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23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right match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24127" y="1805599"/>
            <a:ext cx="9720073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Size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Type: private or public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Location/Setting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Residential Setting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Selectivity (</a:t>
            </a:r>
            <a:r>
              <a:rPr lang="en-US" dirty="0" err="1" smtClean="0"/>
              <a:t>gpa</a:t>
            </a:r>
            <a:r>
              <a:rPr lang="en-US" dirty="0" smtClean="0"/>
              <a:t>, tests)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Major/areas of interest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Sports/Activities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Cost/scholarships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13" y="1805599"/>
            <a:ext cx="7278806" cy="450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128" y="585216"/>
            <a:ext cx="9720072" cy="1499616"/>
          </a:xfrm>
        </p:spPr>
        <p:txBody>
          <a:bodyPr/>
          <a:lstStyle/>
          <a:p>
            <a:r>
              <a:rPr lang="en-US" dirty="0" smtClean="0"/>
              <a:t>Collegeboard.org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127" y="1781033"/>
            <a:ext cx="9720073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Collegeboard.org has a great college search feature.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Your daughters are very familiar with this site.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They all have an account. </a:t>
            </a:r>
          </a:p>
          <a:p>
            <a:pPr marL="0" indent="0">
              <a:buNone/>
            </a:pPr>
            <a:r>
              <a:rPr lang="en-US" dirty="0" smtClean="0"/>
              <a:t>              -PSAT, SAT, AP tests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They have all begun to generate a college list.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hlinkClick r:id="rId2"/>
              </a:rPr>
              <a:t>www.collegeboard.org/collegesearch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41" y="4716296"/>
            <a:ext cx="74676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1612</TotalTime>
  <Words>717</Words>
  <Application>Microsoft Office PowerPoint</Application>
  <PresentationFormat>Widescreen</PresentationFormat>
  <Paragraphs>169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Tw Cen MT</vt:lpstr>
      <vt:lpstr>Tw Cen MT Condensed</vt:lpstr>
      <vt:lpstr>Wingdings</vt:lpstr>
      <vt:lpstr>Wingdings 3</vt:lpstr>
      <vt:lpstr>Integral</vt:lpstr>
      <vt:lpstr> Understanding the  College Process </vt:lpstr>
      <vt:lpstr>Welcome to college process night! </vt:lpstr>
      <vt:lpstr>Where do we start? </vt:lpstr>
      <vt:lpstr>What do colleges want?</vt:lpstr>
      <vt:lpstr>DREXEL UNIVERSITY  76% ACCEPTANCE RATE</vt:lpstr>
      <vt:lpstr>University of North Carolina –Chapel Hill 37% ACCEPTANCE RATE</vt:lpstr>
      <vt:lpstr>What do you and your daughter want?</vt:lpstr>
      <vt:lpstr>Finding the right match</vt:lpstr>
      <vt:lpstr>Collegeboard.org</vt:lpstr>
      <vt:lpstr>The application process </vt:lpstr>
      <vt:lpstr>Ivy Leagues on the Common App</vt:lpstr>
      <vt:lpstr>Application elements (Use your admissions counselor!)</vt:lpstr>
      <vt:lpstr>deadlines</vt:lpstr>
      <vt:lpstr>SAT and ACT testing</vt:lpstr>
      <vt:lpstr>scholarships</vt:lpstr>
      <vt:lpstr>Resources for $$$</vt:lpstr>
      <vt:lpstr>Getting a head start!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 College Process</dc:title>
  <dc:creator>Elizabeth Barrett</dc:creator>
  <cp:lastModifiedBy>Elizabeth Barrett</cp:lastModifiedBy>
  <cp:revision>50</cp:revision>
  <dcterms:created xsi:type="dcterms:W3CDTF">2016-02-15T17:06:21Z</dcterms:created>
  <dcterms:modified xsi:type="dcterms:W3CDTF">2016-02-18T19:00:59Z</dcterms:modified>
</cp:coreProperties>
</file>